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2" r:id="rId3"/>
    <p:sldMasterId id="2147483714" r:id="rId4"/>
    <p:sldMasterId id="2147483674" r:id="rId5"/>
    <p:sldMasterId id="2147483690" r:id="rId6"/>
    <p:sldMasterId id="2147483696" r:id="rId7"/>
    <p:sldMasterId id="2147483702" r:id="rId8"/>
    <p:sldMasterId id="2147483708" r:id="rId9"/>
  </p:sldMasterIdLst>
  <p:notesMasterIdLst>
    <p:notesMasterId r:id="rId17"/>
  </p:notesMasterIdLst>
  <p:sldIdLst>
    <p:sldId id="302" r:id="rId10"/>
    <p:sldId id="303" r:id="rId11"/>
    <p:sldId id="304" r:id="rId12"/>
    <p:sldId id="305" r:id="rId13"/>
    <p:sldId id="306" r:id="rId14"/>
    <p:sldId id="308" r:id="rId15"/>
    <p:sldId id="30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EAF00"/>
    <a:srgbClr val="7D0063"/>
    <a:srgbClr val="0097D4"/>
    <a:srgbClr val="009697"/>
    <a:srgbClr val="69963B"/>
    <a:srgbClr val="D0D3D4"/>
    <a:srgbClr val="F6E8F2"/>
    <a:srgbClr val="FFFAE5"/>
    <a:srgbClr val="FD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8" autoAdjust="0"/>
  </p:normalViewPr>
  <p:slideViewPr>
    <p:cSldViewPr snapToGrid="0" showGuides="1">
      <p:cViewPr varScale="1">
        <p:scale>
          <a:sx n="97" d="100"/>
          <a:sy n="97" d="100"/>
        </p:scale>
        <p:origin x="-114" y="-756"/>
      </p:cViewPr>
      <p:guideLst>
        <p:guide orient="horz" pos="762"/>
        <p:guide orient="horz" pos="2875"/>
        <p:guide pos="159"/>
        <p:guide pos="5602"/>
        <p:guide pos="2422"/>
        <p:guide pos="2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7029-D20B-4275-831A-AA861A3366E8}" type="datetimeFigureOut">
              <a:rPr lang="en-GB" smtClean="0"/>
              <a:t>21/10/2014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3455-E901-4C62-8913-AFDB73D8D1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/>
          <a:stretch/>
        </p:blipFill>
        <p:spPr>
          <a:xfrm>
            <a:off x="-1" y="0"/>
            <a:ext cx="75247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0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5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037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174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26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D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3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4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/>
          <a:stretch/>
        </p:blipFill>
        <p:spPr>
          <a:xfrm>
            <a:off x="-1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0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7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4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517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242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037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807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25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1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7910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564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375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490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20809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342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817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044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2981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183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695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2471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599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1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291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2986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16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4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2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8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0" r:id="rId4"/>
    <p:sldLayoutId id="2147483649" r:id="rId5"/>
    <p:sldLayoutId id="2147483656" r:id="rId6"/>
    <p:sldLayoutId id="2147483663" r:id="rId7"/>
    <p:sldLayoutId id="2147483664" r:id="rId8"/>
    <p:sldLayoutId id="2147483657" r:id="rId9"/>
    <p:sldLayoutId id="2147483658" r:id="rId10"/>
    <p:sldLayoutId id="2147483650" r:id="rId11"/>
    <p:sldLayoutId id="2147483652" r:id="rId12"/>
    <p:sldLayoutId id="2147483673" r:id="rId13"/>
    <p:sldLayoutId id="2147483670" r:id="rId14"/>
    <p:sldLayoutId id="2147483671" r:id="rId15"/>
    <p:sldLayoutId id="2147483666" r:id="rId16"/>
    <p:sldLayoutId id="2147483665" r:id="rId17"/>
    <p:sldLayoutId id="2147483669" r:id="rId18"/>
    <p:sldLayoutId id="2147483668" r:id="rId19"/>
    <p:sldLayoutId id="2147483672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  <a:solidFill>
            <a:srgbClr val="CC0000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6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4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1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8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information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21/10/2014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8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Подарочная акция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0" y="1446180"/>
            <a:ext cx="5472884" cy="1314450"/>
          </a:xfrm>
        </p:spPr>
        <p:txBody>
          <a:bodyPr/>
          <a:lstStyle/>
          <a:p>
            <a:r>
              <a:rPr lang="ru-RU" sz="1600" dirty="0" smtClean="0"/>
              <a:t>Для </a:t>
            </a:r>
            <a:r>
              <a:rPr lang="ru-RU" sz="1600" dirty="0"/>
              <a:t>принтеров из новой </a:t>
            </a:r>
            <a:r>
              <a:rPr lang="ru-RU" sz="1600" dirty="0" smtClean="0"/>
              <a:t>линейки </a:t>
            </a:r>
            <a:r>
              <a:rPr lang="en-US" sz="1600" dirty="0" smtClean="0"/>
              <a:t>Canon PIXMA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487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Подарочная акция </a:t>
            </a:r>
            <a:r>
              <a:rPr lang="en-US" dirty="0" smtClean="0"/>
              <a:t>Canon Pixma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 smtClean="0"/>
              <a:t>Акционные модели:</a:t>
            </a:r>
          </a:p>
          <a:p>
            <a:r>
              <a:rPr lang="en-US" sz="1200" b="1" dirty="0" smtClean="0"/>
              <a:t>MG5640</a:t>
            </a:r>
            <a:r>
              <a:rPr lang="en-US" sz="1200" dirty="0" smtClean="0"/>
              <a:t> </a:t>
            </a:r>
            <a:r>
              <a:rPr lang="ru-RU" sz="1200" dirty="0" err="1" smtClean="0"/>
              <a:t>цв</a:t>
            </a:r>
            <a:r>
              <a:rPr lang="ru-RU" sz="1200" dirty="0" smtClean="0"/>
              <a:t>. черный</a:t>
            </a:r>
          </a:p>
          <a:p>
            <a:r>
              <a:rPr lang="en-US" sz="1200" b="1" dirty="0" smtClean="0"/>
              <a:t>MG5640</a:t>
            </a:r>
            <a:r>
              <a:rPr lang="en-US" sz="1200" dirty="0" smtClean="0"/>
              <a:t> </a:t>
            </a:r>
            <a:r>
              <a:rPr lang="ru-RU" sz="1200" dirty="0" err="1" smtClean="0"/>
              <a:t>цв</a:t>
            </a:r>
            <a:r>
              <a:rPr lang="ru-RU" sz="1200" dirty="0" smtClean="0"/>
              <a:t>. белый</a:t>
            </a:r>
          </a:p>
          <a:p>
            <a:r>
              <a:rPr lang="en-US" sz="1200" b="1" dirty="0" smtClean="0"/>
              <a:t>MG6640</a:t>
            </a:r>
            <a:r>
              <a:rPr lang="ru-RU" sz="1200" b="1" dirty="0" smtClean="0"/>
              <a:t> </a:t>
            </a:r>
            <a:r>
              <a:rPr lang="ru-RU" sz="1200" dirty="0" err="1" smtClean="0"/>
              <a:t>цв</a:t>
            </a:r>
            <a:r>
              <a:rPr lang="ru-RU" sz="1200" dirty="0" smtClean="0"/>
              <a:t>. черный</a:t>
            </a:r>
            <a:endParaRPr lang="en-US" sz="1200" dirty="0" smtClean="0"/>
          </a:p>
          <a:p>
            <a:r>
              <a:rPr lang="en-US" sz="1200" b="1" dirty="0" smtClean="0"/>
              <a:t>MG7140</a:t>
            </a:r>
            <a:r>
              <a:rPr lang="en-US" sz="1200" dirty="0" smtClean="0"/>
              <a:t> </a:t>
            </a:r>
            <a:r>
              <a:rPr lang="ru-RU" sz="1200" dirty="0" err="1" smtClean="0"/>
              <a:t>цв</a:t>
            </a:r>
            <a:r>
              <a:rPr lang="ru-RU" sz="1200" dirty="0" smtClean="0"/>
              <a:t>. черный</a:t>
            </a:r>
          </a:p>
          <a:p>
            <a:r>
              <a:rPr lang="en-US" sz="1200" b="1" dirty="0" smtClean="0"/>
              <a:t>MG7140</a:t>
            </a:r>
            <a:r>
              <a:rPr lang="en-US" sz="1200" dirty="0" smtClean="0"/>
              <a:t> </a:t>
            </a:r>
            <a:r>
              <a:rPr lang="ru-RU" sz="1200" dirty="0" err="1" smtClean="0"/>
              <a:t>цв</a:t>
            </a:r>
            <a:r>
              <a:rPr lang="ru-RU" sz="1200" dirty="0" smtClean="0"/>
              <a:t>. белый</a:t>
            </a:r>
            <a:endParaRPr lang="ru-RU" sz="1200" dirty="0"/>
          </a:p>
        </p:txBody>
      </p:sp>
      <p:pic>
        <p:nvPicPr>
          <p:cNvPr id="1026" name="Picture 2" descr="PIXMA MG75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11379" r="16520" b="13880"/>
          <a:stretch/>
        </p:blipFill>
        <p:spPr bwMode="auto">
          <a:xfrm>
            <a:off x="2300442" y="3441290"/>
            <a:ext cx="1617042" cy="9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XMA MG6640 Defa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t="14049" r="17396" b="21887"/>
          <a:stretch/>
        </p:blipFill>
        <p:spPr bwMode="auto">
          <a:xfrm>
            <a:off x="2329324" y="2315164"/>
            <a:ext cx="1694047" cy="9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XMA MG56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7099" r="21094" b="16549"/>
          <a:stretch/>
        </p:blipFill>
        <p:spPr bwMode="auto">
          <a:xfrm>
            <a:off x="2358196" y="1094256"/>
            <a:ext cx="1771518" cy="10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06242" y="1094256"/>
            <a:ext cx="4572000" cy="37025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9A9B9C"/>
              </a:buClr>
              <a:defRPr/>
            </a:pPr>
            <a:r>
              <a:rPr lang="ru-RU" sz="1200" b="1" dirty="0" smtClean="0">
                <a:cs typeface="Times New Roman" pitchFamily="18" charset="0"/>
              </a:rPr>
              <a:t>Промо- сайт</a:t>
            </a:r>
            <a:r>
              <a:rPr lang="ru-RU" sz="1200" b="1" dirty="0">
                <a:cs typeface="Times New Roman" pitchFamily="18" charset="0"/>
              </a:rPr>
              <a:t>: </a:t>
            </a:r>
            <a:r>
              <a:rPr lang="en-US" sz="1200" dirty="0"/>
              <a:t>fotoshkola.net/printer</a:t>
            </a:r>
            <a:endParaRPr lang="ru-RU" sz="1200" b="1" dirty="0" smtClean="0">
              <a:cs typeface="Times New Roman" pitchFamily="18" charset="0"/>
            </a:endParaRPr>
          </a:p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9A9B9C"/>
              </a:buClr>
              <a:defRPr/>
            </a:pPr>
            <a:r>
              <a:rPr lang="ru-RU" sz="1200" b="1" dirty="0" smtClean="0">
                <a:cs typeface="Times New Roman" pitchFamily="18" charset="0"/>
              </a:rPr>
              <a:t>Подарочная акция </a:t>
            </a:r>
            <a:r>
              <a:rPr lang="en-US" sz="1200" b="1" dirty="0" smtClean="0">
                <a:cs typeface="Times New Roman" pitchFamily="18" charset="0"/>
              </a:rPr>
              <a:t>Canon Pixma </a:t>
            </a:r>
            <a:r>
              <a:rPr lang="en-US" sz="1200" dirty="0">
                <a:cs typeface="Times New Roman" pitchFamily="18" charset="0"/>
              </a:rPr>
              <a:t>– </a:t>
            </a:r>
            <a:r>
              <a:rPr lang="ru-RU" sz="1200" dirty="0">
                <a:cs typeface="Times New Roman" pitchFamily="18" charset="0"/>
              </a:rPr>
              <a:t>стимулирующая акция для конечных потребителей</a:t>
            </a:r>
            <a:r>
              <a:rPr lang="ru-RU" sz="1200" dirty="0" smtClean="0">
                <a:cs typeface="Times New Roman" pitchFamily="18" charset="0"/>
              </a:rPr>
              <a:t>.</a:t>
            </a:r>
          </a:p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9A9B9C"/>
              </a:buClr>
              <a:defRPr/>
            </a:pP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r>
              <a:rPr lang="ru-RU" sz="1200" b="1" dirty="0">
                <a:cs typeface="Times New Roman" pitchFamily="18" charset="0"/>
              </a:rPr>
              <a:t>Цель акции</a:t>
            </a:r>
            <a:r>
              <a:rPr lang="ru-RU" sz="1200" dirty="0" smtClean="0">
                <a:cs typeface="Times New Roman" pitchFamily="18" charset="0"/>
              </a:rPr>
              <a:t>: </a:t>
            </a:r>
            <a:r>
              <a:rPr lang="ru-RU" sz="1200" dirty="0"/>
              <a:t>познакомить пользователя с </a:t>
            </a:r>
            <a:r>
              <a:rPr lang="ru-RU" sz="1200" dirty="0" smtClean="0"/>
              <a:t>принтерами из новой линейки </a:t>
            </a:r>
            <a:r>
              <a:rPr lang="en-US" sz="1200" dirty="0" smtClean="0"/>
              <a:t>Canon Pixma,</a:t>
            </a:r>
            <a:r>
              <a:rPr lang="ru-RU" sz="1200" dirty="0" smtClean="0"/>
              <a:t>  </a:t>
            </a:r>
            <a:r>
              <a:rPr lang="ru-RU" sz="1200" dirty="0"/>
              <a:t>раскрыть огромное разнообразие возможностей для </a:t>
            </a:r>
            <a:r>
              <a:rPr lang="ru-RU" sz="1200" dirty="0" smtClean="0"/>
              <a:t>творчества</a:t>
            </a:r>
            <a:r>
              <a:rPr lang="en-US" sz="1200" dirty="0" smtClean="0"/>
              <a:t> (</a:t>
            </a:r>
            <a:r>
              <a:rPr lang="ru-RU" sz="1200" dirty="0" smtClean="0"/>
              <a:t>создание календарей, фотоальбомов, сувениров и многое другое</a:t>
            </a:r>
            <a:r>
              <a:rPr lang="en-US" sz="1200" dirty="0" smtClean="0"/>
              <a:t>)</a:t>
            </a:r>
            <a:r>
              <a:rPr lang="ru-RU" sz="1200" dirty="0" smtClean="0"/>
              <a:t>.</a:t>
            </a:r>
            <a:endParaRPr lang="ru-RU" sz="1200" dirty="0"/>
          </a:p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9A9B9C"/>
              </a:buClr>
              <a:defRPr/>
            </a:pPr>
            <a:r>
              <a:rPr lang="ru-RU" sz="1200" b="1" dirty="0" smtClean="0"/>
              <a:t>Задачи промо-акции:</a:t>
            </a:r>
            <a:endParaRPr lang="en-US" sz="1200" b="1" dirty="0"/>
          </a:p>
          <a:p>
            <a:pPr marL="171450" lvl="0" indent="-171450" fontAlgn="base">
              <a:lnSpc>
                <a:spcPct val="95000"/>
              </a:lnSpc>
              <a:spcAft>
                <a:spcPct val="0"/>
              </a:spcAft>
              <a:buClr>
                <a:srgbClr val="9A9B9C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Times New Roman" pitchFamily="18" charset="0"/>
              </a:rPr>
              <a:t>Запуск на рынок  новых моделей принтеров </a:t>
            </a:r>
            <a:r>
              <a:rPr lang="en-US" sz="1200" dirty="0" smtClean="0">
                <a:cs typeface="Times New Roman" pitchFamily="18" charset="0"/>
              </a:rPr>
              <a:t>Pixma</a:t>
            </a:r>
            <a:endParaRPr lang="ru-RU" sz="1200" dirty="0" smtClean="0">
              <a:cs typeface="Times New Roman" pitchFamily="18" charset="0"/>
            </a:endParaRPr>
          </a:p>
          <a:p>
            <a:pPr marL="171450" lvl="0" indent="-171450" fontAlgn="base">
              <a:lnSpc>
                <a:spcPct val="95000"/>
              </a:lnSpc>
              <a:spcAft>
                <a:spcPct val="0"/>
              </a:spcAft>
              <a:buClr>
                <a:srgbClr val="9A9B9C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Times New Roman" pitchFamily="18" charset="0"/>
              </a:rPr>
              <a:t>Увеличение продаж</a:t>
            </a:r>
            <a:endParaRPr lang="ru-RU" sz="1200" dirty="0">
              <a:cs typeface="Times New Roman" pitchFamily="18" charset="0"/>
            </a:endParaRPr>
          </a:p>
          <a:p>
            <a:pPr marL="171450" lvl="0" indent="-171450" fontAlgn="base">
              <a:lnSpc>
                <a:spcPct val="95000"/>
              </a:lnSpc>
              <a:spcAft>
                <a:spcPct val="0"/>
              </a:spcAft>
              <a:buClr>
                <a:srgbClr val="9A9B9C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Times New Roman" pitchFamily="18" charset="0"/>
              </a:rPr>
              <a:t>Повышение </a:t>
            </a:r>
            <a:r>
              <a:rPr lang="ru-RU" sz="1200" dirty="0">
                <a:cs typeface="Times New Roman" pitchFamily="18" charset="0"/>
              </a:rPr>
              <a:t>лояльности конечных пользователей</a:t>
            </a:r>
          </a:p>
          <a:p>
            <a:pPr marL="171450" lvl="0" indent="-171450" fontAlgn="base">
              <a:lnSpc>
                <a:spcPct val="95000"/>
              </a:lnSpc>
              <a:spcAft>
                <a:spcPct val="0"/>
              </a:spcAft>
              <a:buClr>
                <a:srgbClr val="9A9B9C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Times New Roman" pitchFamily="18" charset="0"/>
              </a:rPr>
              <a:t>Знакомство </a:t>
            </a:r>
            <a:r>
              <a:rPr lang="ru-RU" sz="1200" dirty="0">
                <a:cs typeface="Times New Roman" pitchFamily="18" charset="0"/>
              </a:rPr>
              <a:t>конечных пользователей с главными особенностями </a:t>
            </a:r>
            <a:r>
              <a:rPr lang="ru-RU" sz="1200" dirty="0" smtClean="0">
                <a:cs typeface="Times New Roman" pitchFamily="18" charset="0"/>
              </a:rPr>
              <a:t>новых моделей: </a:t>
            </a:r>
            <a:r>
              <a:rPr lang="en-US" sz="1200" dirty="0" err="1">
                <a:cs typeface="Times New Roman" pitchFamily="18" charset="0"/>
              </a:rPr>
              <a:t>wi-fi</a:t>
            </a:r>
            <a:r>
              <a:rPr lang="en-US" sz="1200" dirty="0">
                <a:cs typeface="Times New Roman" pitchFamily="18" charset="0"/>
              </a:rPr>
              <a:t>, </a:t>
            </a:r>
            <a:r>
              <a:rPr lang="ru-RU" sz="1200" dirty="0">
                <a:cs typeface="Times New Roman" pitchFamily="18" charset="0"/>
              </a:rPr>
              <a:t>облачная печать, </a:t>
            </a:r>
            <a:r>
              <a:rPr lang="en-US" sz="1200" dirty="0" smtClean="0">
                <a:cs typeface="Times New Roman" pitchFamily="18" charset="0"/>
              </a:rPr>
              <a:t>NFC</a:t>
            </a:r>
            <a:r>
              <a:rPr lang="ru-RU" sz="1200" dirty="0" smtClean="0">
                <a:cs typeface="Times New Roman" pitchFamily="18" charset="0"/>
              </a:rPr>
              <a:t>, работа с мобильными приложениями и т.д.</a:t>
            </a:r>
            <a:endParaRPr lang="ru-RU" sz="1200" dirty="0">
              <a:cs typeface="Times New Roman" pitchFamily="18" charset="0"/>
            </a:endParaRPr>
          </a:p>
          <a:p>
            <a:pPr lvl="0" fontAlgn="base">
              <a:lnSpc>
                <a:spcPct val="95000"/>
              </a:lnSpc>
              <a:spcAft>
                <a:spcPct val="0"/>
              </a:spcAft>
              <a:buClr>
                <a:srgbClr val="9A9B9C"/>
              </a:buClr>
              <a:defRPr/>
            </a:pPr>
            <a:endParaRPr lang="en-US" sz="1200" kern="0" dirty="0">
              <a:solidFill>
                <a:srgbClr val="000000"/>
              </a:solidFill>
              <a:cs typeface="ＭＳ Ｐゴシック" pitchFamily="-110" charset="-128"/>
            </a:endParaRPr>
          </a:p>
          <a:p>
            <a:pPr>
              <a:lnSpc>
                <a:spcPct val="95000"/>
              </a:lnSpc>
              <a:buClr>
                <a:srgbClr val="9A9B9C"/>
              </a:buClr>
              <a:defRPr/>
            </a:pPr>
            <a:r>
              <a:rPr lang="ru-RU" sz="1200" b="1" kern="0" dirty="0">
                <a:solidFill>
                  <a:srgbClr val="000000"/>
                </a:solidFill>
                <a:cs typeface="ＭＳ Ｐゴシック" pitchFamily="-110" charset="-128"/>
              </a:rPr>
              <a:t>Период проведения:</a:t>
            </a:r>
          </a:p>
          <a:p>
            <a:pPr>
              <a:lnSpc>
                <a:spcPct val="95000"/>
              </a:lnSpc>
              <a:buClr>
                <a:srgbClr val="9A9B9C"/>
              </a:buClr>
              <a:defRPr/>
            </a:pPr>
            <a:r>
              <a:rPr lang="ru-RU" sz="1200" dirty="0">
                <a:cs typeface="Times New Roman" pitchFamily="18" charset="0"/>
              </a:rPr>
              <a:t>С </a:t>
            </a:r>
            <a:r>
              <a:rPr lang="ru-RU" sz="1200" dirty="0" smtClean="0">
                <a:cs typeface="Times New Roman" pitchFamily="18" charset="0"/>
              </a:rPr>
              <a:t>15 октября </a:t>
            </a:r>
            <a:r>
              <a:rPr lang="ru-RU" sz="1200" dirty="0">
                <a:cs typeface="Times New Roman" pitchFamily="18" charset="0"/>
              </a:rPr>
              <a:t>2014 до 31 </a:t>
            </a:r>
            <a:r>
              <a:rPr lang="ru-RU" sz="1200" dirty="0" smtClean="0">
                <a:cs typeface="Times New Roman" pitchFamily="18" charset="0"/>
              </a:rPr>
              <a:t>августа 2015 </a:t>
            </a:r>
            <a:r>
              <a:rPr lang="ru-RU" sz="1200" dirty="0"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55810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Механика Акции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Купите </a:t>
            </a:r>
            <a:r>
              <a:rPr lang="ru-RU" dirty="0"/>
              <a:t>любой </a:t>
            </a:r>
            <a:r>
              <a:rPr lang="ru-RU" dirty="0" smtClean="0"/>
              <a:t>принтер, участвующий </a:t>
            </a:r>
            <a:r>
              <a:rPr lang="ru-RU" dirty="0"/>
              <a:t>в акции в период </a:t>
            </a:r>
            <a:r>
              <a:rPr lang="ru-RU" dirty="0">
                <a:solidFill>
                  <a:srgbClr val="C00000"/>
                </a:solidFill>
              </a:rPr>
              <a:t>с </a:t>
            </a:r>
            <a:r>
              <a:rPr lang="ru-RU" dirty="0" smtClean="0">
                <a:solidFill>
                  <a:srgbClr val="C00000"/>
                </a:solidFill>
              </a:rPr>
              <a:t>15 октября 2014 года </a:t>
            </a:r>
            <a:r>
              <a:rPr lang="ru-RU" dirty="0">
                <a:solidFill>
                  <a:srgbClr val="C00000"/>
                </a:solidFill>
              </a:rPr>
              <a:t>по 31 </a:t>
            </a:r>
            <a:r>
              <a:rPr lang="ru-RU" dirty="0" smtClean="0">
                <a:solidFill>
                  <a:srgbClr val="C00000"/>
                </a:solidFill>
              </a:rPr>
              <a:t>августа 2015  </a:t>
            </a:r>
            <a:r>
              <a:rPr lang="ru-RU" dirty="0">
                <a:solidFill>
                  <a:srgbClr val="C00000"/>
                </a:solidFill>
              </a:rPr>
              <a:t>г. </a:t>
            </a:r>
            <a:r>
              <a:rPr lang="ru-RU" dirty="0"/>
              <a:t>в любом магазине РФ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Зарегистрируй покупку </a:t>
            </a:r>
            <a:r>
              <a:rPr lang="ru-RU" dirty="0" smtClean="0"/>
              <a:t>на </a:t>
            </a:r>
            <a:r>
              <a:rPr lang="en-US" dirty="0" smtClean="0"/>
              <a:t>fotoshkola.net/printer</a:t>
            </a:r>
            <a:r>
              <a:rPr lang="ru-RU" dirty="0" smtClean="0">
                <a:cs typeface="Times New Roman" pitchFamily="18" charset="0"/>
              </a:rPr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Загрузи на сайт скан или фото чека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Получите доступ к бесплатному творческому онлайн-курсу </a:t>
            </a:r>
            <a:r>
              <a:rPr lang="ru-RU" b="1" dirty="0" smtClean="0"/>
              <a:t>«Искусство фотопечати»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54005" y="3397718"/>
            <a:ext cx="1925053" cy="866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Купите принтер</a:t>
            </a:r>
            <a:endParaRPr lang="ru-RU" sz="1300" dirty="0"/>
          </a:p>
        </p:txBody>
      </p:sp>
      <p:sp>
        <p:nvSpPr>
          <p:cNvPr id="10" name="Rounded Rectangle 9"/>
          <p:cNvSpPr/>
          <p:nvPr/>
        </p:nvSpPr>
        <p:spPr>
          <a:xfrm>
            <a:off x="2472092" y="3397718"/>
            <a:ext cx="1925053" cy="866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Зарегистрируйтесь на промо - сайте</a:t>
            </a:r>
            <a:endParaRPr lang="ru-RU" sz="1300" dirty="0"/>
          </a:p>
        </p:txBody>
      </p:sp>
      <p:sp>
        <p:nvSpPr>
          <p:cNvPr id="11" name="Rounded Rectangle 10"/>
          <p:cNvSpPr/>
          <p:nvPr/>
        </p:nvSpPr>
        <p:spPr>
          <a:xfrm>
            <a:off x="4790176" y="3397718"/>
            <a:ext cx="1925053" cy="866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Загрузите скан или фотографию чека</a:t>
            </a:r>
            <a:endParaRPr lang="ru-RU" sz="1300" dirty="0"/>
          </a:p>
        </p:txBody>
      </p:sp>
      <p:sp>
        <p:nvSpPr>
          <p:cNvPr id="12" name="Rounded Rectangle 11"/>
          <p:cNvSpPr/>
          <p:nvPr/>
        </p:nvSpPr>
        <p:spPr>
          <a:xfrm>
            <a:off x="7098633" y="3397718"/>
            <a:ext cx="1925053" cy="866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Получите доступ к онлайн-курсу</a:t>
            </a:r>
            <a:endParaRPr lang="ru-RU" sz="1300" dirty="0"/>
          </a:p>
        </p:txBody>
      </p:sp>
      <p:sp>
        <p:nvSpPr>
          <p:cNvPr id="13" name="Right Arrow 12"/>
          <p:cNvSpPr/>
          <p:nvPr/>
        </p:nvSpPr>
        <p:spPr>
          <a:xfrm>
            <a:off x="2136812" y="3686476"/>
            <a:ext cx="277530" cy="2887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ight Arrow 13"/>
          <p:cNvSpPr/>
          <p:nvPr/>
        </p:nvSpPr>
        <p:spPr>
          <a:xfrm>
            <a:off x="6772978" y="3686476"/>
            <a:ext cx="277530" cy="2887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Arrow 14"/>
          <p:cNvSpPr/>
          <p:nvPr/>
        </p:nvSpPr>
        <p:spPr>
          <a:xfrm>
            <a:off x="4454896" y="3686476"/>
            <a:ext cx="277530" cy="2887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12" y="1486051"/>
            <a:ext cx="1170521" cy="117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2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1986003" y="1217756"/>
            <a:ext cx="2311679" cy="76880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Коммуникация Акции в точках продаж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25" y="2458727"/>
            <a:ext cx="1658469" cy="233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37" y="682357"/>
            <a:ext cx="2420710" cy="19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5" y="880874"/>
            <a:ext cx="1456850" cy="1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79" y="2458727"/>
            <a:ext cx="1650916" cy="231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61" y="1464919"/>
            <a:ext cx="2040556" cy="3272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dirty="0" smtClean="0"/>
              <a:t>Стикер на коробку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5491" y="3473120"/>
            <a:ext cx="4649002" cy="3443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dirty="0" smtClean="0"/>
              <a:t>Информационная листовка внутри коробки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3909901" y="3221793"/>
            <a:ext cx="4952929" cy="789271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Коммуникация </a:t>
            </a:r>
            <a:r>
              <a:rPr lang="ru-RU" dirty="0"/>
              <a:t>А</a:t>
            </a:r>
            <a:r>
              <a:rPr lang="ru-RU" dirty="0" smtClean="0"/>
              <a:t>кции онлайн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1200151"/>
            <a:ext cx="8766460" cy="3362324"/>
          </a:xfrm>
        </p:spPr>
        <p:txBody>
          <a:bodyPr/>
          <a:lstStyle/>
          <a:p>
            <a:r>
              <a:rPr lang="ru-RU" b="1" dirty="0" smtClean="0"/>
              <a:t>На сайте </a:t>
            </a:r>
            <a:r>
              <a:rPr lang="ru-RU" b="1" dirty="0" err="1" smtClean="0"/>
              <a:t>Фотошкола.нет</a:t>
            </a:r>
            <a:r>
              <a:rPr lang="ru-RU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Поддержка на Главной странице </a:t>
            </a:r>
            <a:r>
              <a:rPr lang="en-US" dirty="0" smtClean="0"/>
              <a:t>Fotoshkola.net</a:t>
            </a:r>
            <a:r>
              <a:rPr lang="ru-RU" dirty="0" smtClean="0"/>
              <a:t> (Ноябрь, Декабрь)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Баннер на сайте </a:t>
            </a:r>
            <a:r>
              <a:rPr lang="en-US" dirty="0" smtClean="0"/>
              <a:t>Fotoshkola.net</a:t>
            </a:r>
            <a:r>
              <a:rPr lang="ru-RU" dirty="0" smtClean="0"/>
              <a:t> (Ноябрь, Декабрь)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Поддержка в Социальных сетях (Ноябрь, Декабрь)</a:t>
            </a:r>
          </a:p>
          <a:p>
            <a:endParaRPr lang="ru-RU" dirty="0"/>
          </a:p>
          <a:p>
            <a:r>
              <a:rPr lang="ru-RU" b="1" dirty="0" smtClean="0"/>
              <a:t>На сайте </a:t>
            </a:r>
            <a:r>
              <a:rPr lang="en-US" b="1" dirty="0" err="1" smtClean="0"/>
              <a:t>Prophotos</a:t>
            </a:r>
            <a:r>
              <a:rPr lang="ru-RU" b="1" dirty="0" smtClean="0"/>
              <a:t>: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Баннер на сайте </a:t>
            </a:r>
            <a:r>
              <a:rPr lang="en-US" dirty="0" err="1" smtClean="0"/>
              <a:t>Prophotos</a:t>
            </a:r>
            <a:r>
              <a:rPr lang="en-US" dirty="0" smtClean="0"/>
              <a:t> </a:t>
            </a:r>
            <a:r>
              <a:rPr lang="ru-RU" dirty="0" smtClean="0"/>
              <a:t>в разделе «Наши тесты» (с 17.11.2014 по 30.11.2014)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Баннер на сайте </a:t>
            </a:r>
            <a:r>
              <a:rPr lang="en-US" dirty="0" err="1"/>
              <a:t>Prophotos</a:t>
            </a:r>
            <a:r>
              <a:rPr lang="en-US" dirty="0"/>
              <a:t> </a:t>
            </a:r>
            <a:r>
              <a:rPr lang="ru-RU" dirty="0"/>
              <a:t>в разделе </a:t>
            </a:r>
            <a:r>
              <a:rPr lang="ru-RU" dirty="0" smtClean="0"/>
              <a:t>«Гид покупателя» (с 01.12.2014 по 28.12.2014)</a:t>
            </a:r>
            <a:endParaRPr lang="ru-RU" dirty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1" y="1966449"/>
            <a:ext cx="1966451" cy="15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7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для размещения на сайтах партнеров и в точках продаж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26773" y="1843546"/>
            <a:ext cx="2153264" cy="5604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400" dirty="0" smtClean="0"/>
              <a:t>Баннер статичный</a:t>
            </a:r>
          </a:p>
          <a:p>
            <a:r>
              <a:rPr lang="ru-RU" sz="1400" dirty="0" smtClean="0"/>
              <a:t>Размер </a:t>
            </a:r>
            <a:r>
              <a:rPr lang="ru-RU" sz="1400" b="1" dirty="0" smtClean="0"/>
              <a:t>728Х90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806" y="1037301"/>
            <a:ext cx="2113936" cy="5506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400" dirty="0" smtClean="0"/>
              <a:t>Баннер статичный</a:t>
            </a:r>
          </a:p>
          <a:p>
            <a:r>
              <a:rPr lang="ru-RU" sz="1400" dirty="0" smtClean="0"/>
              <a:t>Размер </a:t>
            </a:r>
            <a:r>
              <a:rPr lang="ru-RU" sz="1400" b="1" dirty="0" smtClean="0"/>
              <a:t>240Х400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806" y="1509250"/>
            <a:ext cx="1209369" cy="2305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Макет в разработке*</a:t>
            </a:r>
            <a:endParaRPr lang="ru-RU" sz="1600" dirty="0"/>
          </a:p>
        </p:txBody>
      </p:sp>
      <p:sp>
        <p:nvSpPr>
          <p:cNvPr id="12" name="Rectangle 11"/>
          <p:cNvSpPr/>
          <p:nvPr/>
        </p:nvSpPr>
        <p:spPr>
          <a:xfrm>
            <a:off x="1759972" y="2486329"/>
            <a:ext cx="4286867" cy="651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Макет в разработке*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6839" y="1027468"/>
            <a:ext cx="3097161" cy="963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400" dirty="0" smtClean="0"/>
              <a:t>Информационная листовка </a:t>
            </a:r>
            <a:endParaRPr lang="en-US" sz="1400" dirty="0" smtClean="0"/>
          </a:p>
          <a:p>
            <a:r>
              <a:rPr lang="ru-RU" sz="1400" dirty="0" smtClean="0"/>
              <a:t>для размещения </a:t>
            </a:r>
            <a:r>
              <a:rPr lang="ru-RU" sz="1400" dirty="0" smtClean="0"/>
              <a:t>на полке </a:t>
            </a:r>
          </a:p>
          <a:p>
            <a:r>
              <a:rPr lang="ru-RU" sz="1400" dirty="0" smtClean="0"/>
              <a:t>Формат </a:t>
            </a:r>
            <a:r>
              <a:rPr lang="ru-RU" sz="1400" b="1" dirty="0" smtClean="0"/>
              <a:t>1/3А4</a:t>
            </a:r>
            <a:r>
              <a:rPr lang="ru-RU" sz="1400" dirty="0" smtClean="0"/>
              <a:t> (разносится </a:t>
            </a:r>
            <a:endParaRPr lang="en-US" sz="1400" dirty="0" smtClean="0"/>
          </a:p>
          <a:p>
            <a:r>
              <a:rPr lang="ru-RU" sz="1400" dirty="0" smtClean="0"/>
              <a:t>мерчандайзерами </a:t>
            </a:r>
            <a:r>
              <a:rPr lang="en-US" sz="1400" dirty="0" smtClean="0"/>
              <a:t>Canon</a:t>
            </a:r>
            <a:r>
              <a:rPr lang="ru-RU" sz="1400" dirty="0" smtClean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75984" y="1995947"/>
            <a:ext cx="619435" cy="1632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Макет в разработке*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368" y="4896465"/>
            <a:ext cx="2767780" cy="1573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 smtClean="0"/>
              <a:t>*Макеты будут предоставлены до конца недели (24.10.2014)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7742" y="3506309"/>
            <a:ext cx="504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 партнеров есть возможность переверстать баннеры под другие размеры. По запросу </a:t>
            </a:r>
            <a:r>
              <a:rPr lang="en-US" sz="1200" b="1" dirty="0"/>
              <a:t>Canon</a:t>
            </a:r>
            <a:r>
              <a:rPr lang="en-US" sz="1200" dirty="0"/>
              <a:t> </a:t>
            </a:r>
            <a:r>
              <a:rPr lang="ru-RU" sz="1200" dirty="0"/>
              <a:t>предоставляет исходные файлы. Финальный креатив согласовывается с </a:t>
            </a:r>
            <a:r>
              <a:rPr lang="en-US" sz="1200" b="1" dirty="0"/>
              <a:t>Canon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r>
              <a:rPr lang="ru-RU" sz="1200" dirty="0"/>
              <a:t>По вопросам предоставления файлов и согласования обращайтесь, пожалуйста:</a:t>
            </a:r>
          </a:p>
          <a:p>
            <a:r>
              <a:rPr lang="ru-RU" sz="1200" dirty="0" smtClean="0"/>
              <a:t>Ксения Бахметьева </a:t>
            </a:r>
            <a:r>
              <a:rPr lang="en-US" sz="1200" b="1" dirty="0" smtClean="0"/>
              <a:t>ksenya.bakhmetyeva@canon.ru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310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824413"/>
            <a:ext cx="2133600" cy="273050"/>
          </a:xfrm>
        </p:spPr>
        <p:txBody>
          <a:bodyPr/>
          <a:lstStyle/>
          <a:p>
            <a:fld id="{01F44719-3A9B-4B8F-84C3-FA9B2F4B7764}" type="datetime1">
              <a:rPr lang="en-GB" smtClean="0"/>
              <a:t>21/10/2014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16988" y="2503488"/>
            <a:ext cx="227012" cy="211137"/>
          </a:xfrm>
        </p:spPr>
        <p:txBody>
          <a:bodyPr/>
          <a:lstStyle/>
          <a:p>
            <a:fld id="{4EF1CEF9-05AB-4E0D-B3C5-A103F37606C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75767"/>
      </p:ext>
    </p:extLst>
  </p:cSld>
  <p:clrMapOvr>
    <a:masterClrMapping/>
  </p:clrMapOvr>
</p:sld>
</file>

<file path=ppt/theme/theme1.xml><?xml version="1.0" encoding="utf-8"?>
<a:theme xmlns:a="http://schemas.openxmlformats.org/drawingml/2006/main" name="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on Dark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non Light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anon Green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non Deep Blu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non Yellow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anon Deep Pink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Canon 16x9 CAS PowerPoint Template</Template>
  <TotalTime>191</TotalTime>
  <Words>303</Words>
  <Application>Microsoft Office PowerPoint</Application>
  <PresentationFormat>On-screen Show (16:9)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Canon 16x9 CAS PowerPoint Template</vt:lpstr>
      <vt:lpstr>Canon Dark Grey</vt:lpstr>
      <vt:lpstr>Canon Light Grey</vt:lpstr>
      <vt:lpstr>Canon Aqua</vt:lpstr>
      <vt:lpstr>Canon Green</vt:lpstr>
      <vt:lpstr>Canon Deep Blue</vt:lpstr>
      <vt:lpstr>Canon Deep Orange</vt:lpstr>
      <vt:lpstr>Canon Yellow</vt:lpstr>
      <vt:lpstr>Canon Deep Pink</vt:lpstr>
      <vt:lpstr>Подарочная акция</vt:lpstr>
      <vt:lpstr>Подарочная акция Canon Pixma</vt:lpstr>
      <vt:lpstr>Механика Акции</vt:lpstr>
      <vt:lpstr>Коммуникация Акции в точках продаж</vt:lpstr>
      <vt:lpstr>Коммуникация Акции онлайн</vt:lpstr>
      <vt:lpstr>Материалы для размещения на сайтах партнеров и в точках продаж</vt:lpstr>
      <vt:lpstr>Спасибо за внимание!</vt:lpstr>
    </vt:vector>
  </TitlesOfParts>
  <Company>Canon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new slides to your presentation</dc:title>
  <dc:creator>Bakhmetyeva, K.A. - Ksenya -</dc:creator>
  <cp:lastModifiedBy>Bakhmetyeva, K.A. - Ksenya -</cp:lastModifiedBy>
  <cp:revision>38</cp:revision>
  <dcterms:created xsi:type="dcterms:W3CDTF">2014-10-20T13:13:27Z</dcterms:created>
  <dcterms:modified xsi:type="dcterms:W3CDTF">2014-10-21T11:23:51Z</dcterms:modified>
</cp:coreProperties>
</file>